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7" r:id="rId1"/>
  </p:sldMasterIdLst>
  <p:notesMasterIdLst>
    <p:notesMasterId r:id="rId19"/>
  </p:notesMasterIdLst>
  <p:sldIdLst>
    <p:sldId id="256" r:id="rId2"/>
    <p:sldId id="258" r:id="rId3"/>
    <p:sldId id="297" r:id="rId4"/>
    <p:sldId id="299" r:id="rId5"/>
    <p:sldId id="257" r:id="rId6"/>
    <p:sldId id="300" r:id="rId7"/>
    <p:sldId id="301" r:id="rId8"/>
    <p:sldId id="302" r:id="rId9"/>
    <p:sldId id="303" r:id="rId10"/>
    <p:sldId id="304" r:id="rId11"/>
    <p:sldId id="305" r:id="rId12"/>
    <p:sldId id="307" r:id="rId13"/>
    <p:sldId id="308" r:id="rId14"/>
    <p:sldId id="309" r:id="rId15"/>
    <p:sldId id="310" r:id="rId16"/>
    <p:sldId id="311" r:id="rId17"/>
    <p:sldId id="312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F"/>
    <a:srgbClr val="D9D9D9"/>
    <a:srgbClr val="434343"/>
    <a:srgbClr val="999999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182ECC-3DA8-428E-8334-6BF8371356CD}">
  <a:tblStyle styleId="{89182ECC-3DA8-428E-8334-6BF8371356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gif>
</file>

<file path=ppt/media/image11.gif>
</file>

<file path=ppt/media/image12.gif>
</file>

<file path=ppt/media/image2.jpe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451b6a2d1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451b6a2d1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1479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451b6a2d1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451b6a2d1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402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451b6a2d1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451b6a2d1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093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451b6a2d1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451b6a2d1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16481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451b6a2d1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451b6a2d1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3984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74c8f174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74c8f174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50273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451b6a2d1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451b6a2d1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9345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451b6a2d1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451b6a2d1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7525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23c9d33c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23c9d33c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7451b6a2d1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7451b6a2d1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2412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23c9d33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23c9d33c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78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451b6a2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451b6a2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7451b6a2d1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7451b6a2d1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3039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7451b6a2d1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7451b6a2d1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2139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451b6a2d1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451b6a2d1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3024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451b6a2d1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451b6a2d1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3403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540000"/>
            <a:ext cx="3886500" cy="406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738300" y="692400"/>
            <a:ext cx="1838100" cy="40644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720000" y="633316"/>
            <a:ext cx="5670600" cy="336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20000" y="3906325"/>
            <a:ext cx="50235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482842" y="962878"/>
            <a:ext cx="7704000" cy="36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6594483" y="542917"/>
            <a:ext cx="1828800" cy="2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626684" y="404716"/>
            <a:ext cx="79278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6753375" y="692400"/>
            <a:ext cx="1823100" cy="406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720000" y="540000"/>
            <a:ext cx="7704000" cy="4064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720000" y="526350"/>
            <a:ext cx="77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3639000" y="542917"/>
            <a:ext cx="864600" cy="2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482850" y="1219675"/>
            <a:ext cx="3936600" cy="3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626684" y="404716"/>
            <a:ext cx="79278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916950" y="1941000"/>
            <a:ext cx="1444200" cy="11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Lato Black"/>
              <a:buNone/>
              <a:defRPr sz="18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Lato Black"/>
              <a:buNone/>
              <a:defRPr sz="18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Lato Black"/>
              <a:buNone/>
              <a:defRPr sz="18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Lato Black"/>
              <a:buNone/>
              <a:defRPr sz="18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Lato Black"/>
              <a:buNone/>
              <a:defRPr sz="18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Lato Black"/>
              <a:buNone/>
              <a:defRPr sz="18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Lato Black"/>
              <a:buNone/>
              <a:defRPr sz="18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Lato Black"/>
              <a:buNone/>
              <a:defRPr sz="18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3327572" y="691950"/>
            <a:ext cx="5240700" cy="4064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1"/>
          <p:cNvSpPr/>
          <p:nvPr/>
        </p:nvSpPr>
        <p:spPr>
          <a:xfrm>
            <a:off x="3175098" y="540000"/>
            <a:ext cx="5240700" cy="4064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776898" y="1204300"/>
            <a:ext cx="4037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subTitle" idx="1"/>
          </p:nvPr>
        </p:nvSpPr>
        <p:spPr>
          <a:xfrm>
            <a:off x="4045398" y="2879775"/>
            <a:ext cx="3500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 hasCustomPrompt="1"/>
          </p:nvPr>
        </p:nvSpPr>
        <p:spPr>
          <a:xfrm>
            <a:off x="947939" y="2625825"/>
            <a:ext cx="15108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Light"/>
              <a:buNone/>
              <a:defRPr sz="40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947949" y="3250107"/>
            <a:ext cx="1610100" cy="10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2" hasCustomPrompt="1"/>
          </p:nvPr>
        </p:nvSpPr>
        <p:spPr>
          <a:xfrm>
            <a:off x="2903289" y="2625825"/>
            <a:ext cx="15108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Light"/>
              <a:buNone/>
              <a:defRPr sz="40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3"/>
          </p:nvPr>
        </p:nvSpPr>
        <p:spPr>
          <a:xfrm>
            <a:off x="2903299" y="3250107"/>
            <a:ext cx="1610100" cy="10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4" hasCustomPrompt="1"/>
          </p:nvPr>
        </p:nvSpPr>
        <p:spPr>
          <a:xfrm>
            <a:off x="4858639" y="2625825"/>
            <a:ext cx="15108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Light"/>
              <a:buNone/>
              <a:defRPr sz="40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5"/>
          </p:nvPr>
        </p:nvSpPr>
        <p:spPr>
          <a:xfrm>
            <a:off x="4858649" y="3250107"/>
            <a:ext cx="1610100" cy="10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6" hasCustomPrompt="1"/>
          </p:nvPr>
        </p:nvSpPr>
        <p:spPr>
          <a:xfrm>
            <a:off x="6813989" y="2625825"/>
            <a:ext cx="15108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 Light"/>
              <a:buNone/>
              <a:defRPr sz="40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7"/>
          </p:nvPr>
        </p:nvSpPr>
        <p:spPr>
          <a:xfrm>
            <a:off x="6813999" y="3250107"/>
            <a:ext cx="1610100" cy="10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6594483" y="542917"/>
            <a:ext cx="1828800" cy="2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8"/>
          </p:nvPr>
        </p:nvSpPr>
        <p:spPr>
          <a:xfrm>
            <a:off x="626684" y="404716"/>
            <a:ext cx="79278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 hasCustomPrompt="1"/>
          </p:nvPr>
        </p:nvSpPr>
        <p:spPr>
          <a:xfrm>
            <a:off x="1244192" y="1589650"/>
            <a:ext cx="1510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"/>
              <a:buNone/>
              <a:defRPr sz="1400" b="1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1244192" y="1814800"/>
            <a:ext cx="21975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2" hasCustomPrompt="1"/>
          </p:nvPr>
        </p:nvSpPr>
        <p:spPr>
          <a:xfrm>
            <a:off x="3723842" y="1589650"/>
            <a:ext cx="1510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"/>
              <a:buNone/>
              <a:defRPr sz="1400" b="1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3"/>
          </p:nvPr>
        </p:nvSpPr>
        <p:spPr>
          <a:xfrm>
            <a:off x="3723842" y="1814800"/>
            <a:ext cx="21975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 idx="4" hasCustomPrompt="1"/>
          </p:nvPr>
        </p:nvSpPr>
        <p:spPr>
          <a:xfrm>
            <a:off x="1244192" y="3721326"/>
            <a:ext cx="1510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"/>
              <a:buNone/>
              <a:defRPr sz="1400" b="1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5"/>
          </p:nvPr>
        </p:nvSpPr>
        <p:spPr>
          <a:xfrm>
            <a:off x="1244192" y="3946476"/>
            <a:ext cx="21975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 idx="6" hasCustomPrompt="1"/>
          </p:nvPr>
        </p:nvSpPr>
        <p:spPr>
          <a:xfrm>
            <a:off x="3723842" y="3721326"/>
            <a:ext cx="1510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"/>
              <a:buNone/>
              <a:defRPr sz="1400" b="1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7"/>
          </p:nvPr>
        </p:nvSpPr>
        <p:spPr>
          <a:xfrm>
            <a:off x="3723842" y="3946476"/>
            <a:ext cx="21975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/>
          <p:nvPr/>
        </p:nvSpPr>
        <p:spPr>
          <a:xfrm rot="-5400000">
            <a:off x="114276" y="1147596"/>
            <a:ext cx="1518000" cy="30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8"/>
          </p:nvPr>
        </p:nvSpPr>
        <p:spPr>
          <a:xfrm rot="-5400000">
            <a:off x="-1266462" y="2396618"/>
            <a:ext cx="42795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5901600" cy="11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673213"/>
            <a:ext cx="8520600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Char char="●"/>
              <a:defRPr sz="1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avidpisnoy?utm_source=unsplash&amp;utm_medium=referral&amp;utm_content=creditCopyTex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hyperlink" Target="https://unsplash.com/s/photos/color?utm_source=unsplash&amp;utm_medium=referral&amp;utm_content=creditCopyTex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hyperlink" Target="https://unsplash.com/s/photos/tech?utm_source=unsplash&amp;utm_medium=referral&amp;utm_content=creditCopyTex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unsplash.com/@nkachanovskyyy?utm_source=unsplash&amp;utm_medium=referral&amp;utm_content=creditCopyText" TargetMode="Externa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unsplash.com/s/photos/coding?utm_source=unsplash&amp;utm_medium=referral&amp;utm_content=creditCopyText" TargetMode="External"/><Relationship Id="rId5" Type="http://schemas.openxmlformats.org/officeDocument/2006/relationships/hyperlink" Target="https://unsplash.com/@steve3p_0?utm_source=unsplash&amp;utm_medium=referral&amp;utm_content=creditCopyText" TargetMode="Externa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ctrTitle" idx="4294967295"/>
          </p:nvPr>
        </p:nvSpPr>
        <p:spPr>
          <a:xfrm>
            <a:off x="854472" y="1980300"/>
            <a:ext cx="3609900" cy="11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Motion Pa</a:t>
            </a:r>
            <a:r>
              <a:rPr lang="en-US" sz="3200" dirty="0">
                <a:latin typeface="Montserrat Black"/>
                <a:ea typeface="Montserrat Black"/>
                <a:cs typeface="Montserrat Black"/>
                <a:sym typeface="Montserrat Black"/>
              </a:rPr>
              <a:t>l</a:t>
            </a:r>
            <a:r>
              <a:rPr lang="en-US" sz="3200" dirty="0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ette</a:t>
            </a:r>
            <a:endParaRPr sz="3200" dirty="0">
              <a:solidFill>
                <a:srgbClr val="43434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38" name="Google Shape;138;p22"/>
          <p:cNvSpPr txBox="1">
            <a:spLocks noGrp="1"/>
          </p:cNvSpPr>
          <p:nvPr>
            <p:ph type="ctrTitle" idx="4294967295"/>
          </p:nvPr>
        </p:nvSpPr>
        <p:spPr>
          <a:xfrm>
            <a:off x="2389909" y="3768436"/>
            <a:ext cx="2216518" cy="8296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br>
              <a:rPr lang="en-US" altLang="ko-KR" sz="1200" dirty="0">
                <a:latin typeface="정선동강" panose="020B0503000000000000" pitchFamily="34" charset="-127"/>
                <a:ea typeface="정선동강" panose="020B0503000000000000" pitchFamily="34" charset="-127"/>
                <a:cs typeface="Lato"/>
                <a:sym typeface="Lato"/>
              </a:rPr>
            </a:b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  <a:cs typeface="Lato"/>
                <a:sym typeface="Lato"/>
              </a:rPr>
              <a:t>물리 김은일</a:t>
            </a:r>
            <a:br>
              <a:rPr lang="en-US" altLang="ko-KR" sz="1200" dirty="0">
                <a:latin typeface="정선동강" panose="020B0503000000000000" pitchFamily="34" charset="-127"/>
                <a:ea typeface="정선동강" panose="020B0503000000000000" pitchFamily="34" charset="-127"/>
                <a:cs typeface="Lato"/>
                <a:sym typeface="Lato"/>
              </a:rPr>
            </a:b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  <a:cs typeface="Lato"/>
                <a:sym typeface="Lato"/>
              </a:rPr>
              <a:t>디지털아트 성인모</a:t>
            </a:r>
            <a:br>
              <a:rPr lang="en-US" altLang="ko-KR" sz="1200" dirty="0">
                <a:latin typeface="정선동강" panose="020B0503000000000000" pitchFamily="34" charset="-127"/>
                <a:ea typeface="정선동강" panose="020B0503000000000000" pitchFamily="34" charset="-127"/>
                <a:cs typeface="Lato"/>
                <a:sym typeface="Lato"/>
              </a:rPr>
            </a:b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  <a:cs typeface="Lato"/>
                <a:sym typeface="Lato"/>
              </a:rPr>
              <a:t>컴퓨터정보통신공학 정호진</a:t>
            </a:r>
            <a:endParaRPr sz="1200" dirty="0">
              <a:latin typeface="정선동강" panose="020B0503000000000000" pitchFamily="34" charset="-127"/>
              <a:ea typeface="정선동강" panose="020B0503000000000000" pitchFamily="34" charset="-127"/>
              <a:cs typeface="Lato"/>
              <a:sym typeface="Lato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5A9B4A9-688D-4DC6-A4C5-204639B13BD0}"/>
              </a:ext>
            </a:extLst>
          </p:cNvPr>
          <p:cNvSpPr/>
          <p:nvPr/>
        </p:nvSpPr>
        <p:spPr>
          <a:xfrm>
            <a:off x="7106770" y="4570402"/>
            <a:ext cx="171175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</a:rPr>
              <a:t>Photo by </a:t>
            </a:r>
            <a:r>
              <a:rPr lang="en-US" altLang="ko-KR" sz="6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David </a:t>
            </a:r>
            <a:r>
              <a:rPr lang="en-US" altLang="ko-KR" sz="600" dirty="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Pisnoy</a:t>
            </a:r>
            <a:r>
              <a:rPr lang="en-US" altLang="ko-KR" sz="600" dirty="0">
                <a:solidFill>
                  <a:schemeClr val="bg1"/>
                </a:solidFill>
              </a:rPr>
              <a:t> on </a:t>
            </a:r>
            <a:r>
              <a:rPr lang="en-US" altLang="ko-KR" sz="600" dirty="0" err="1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ko-KR" altLang="en-US" sz="200" dirty="0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4243F59-8F52-435B-9091-6CB960563912}"/>
              </a:ext>
            </a:extLst>
          </p:cNvPr>
          <p:cNvSpPr/>
          <p:nvPr/>
        </p:nvSpPr>
        <p:spPr>
          <a:xfrm>
            <a:off x="2265217" y="2797017"/>
            <a:ext cx="2341207" cy="45719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Google Shape;138;p22">
            <a:extLst>
              <a:ext uri="{FF2B5EF4-FFF2-40B4-BE49-F238E27FC236}">
                <a16:creationId xmlns:a16="http://schemas.microsoft.com/office/drawing/2014/main" id="{06E5A896-9881-44D2-9CD1-59FCD42CFF8F}"/>
              </a:ext>
            </a:extLst>
          </p:cNvPr>
          <p:cNvSpPr txBox="1">
            <a:spLocks/>
          </p:cNvSpPr>
          <p:nvPr/>
        </p:nvSpPr>
        <p:spPr>
          <a:xfrm>
            <a:off x="3723668" y="2842736"/>
            <a:ext cx="907473" cy="237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r"/>
            <a:r>
              <a:rPr lang="ko-KR" altLang="en-US" sz="1200" dirty="0" err="1">
                <a:solidFill>
                  <a:schemeClr val="bg2">
                    <a:lumMod val="65000"/>
                    <a:lumOff val="35000"/>
                  </a:schemeClr>
                </a:solidFill>
                <a:latin typeface="정선동강" panose="020B0503000000000000" pitchFamily="34" charset="-127"/>
                <a:ea typeface="정선동강" panose="020B0503000000000000" pitchFamily="34" charset="-127"/>
                <a:cs typeface="Lato"/>
                <a:sym typeface="Lato"/>
              </a:rPr>
              <a:t>이거되겠조</a:t>
            </a:r>
            <a:endParaRPr lang="ko-KR" altLang="en-US" sz="1200" dirty="0">
              <a:solidFill>
                <a:schemeClr val="bg2">
                  <a:lumMod val="65000"/>
                  <a:lumOff val="35000"/>
                </a:schemeClr>
              </a:solidFill>
              <a:latin typeface="정선동강" panose="020B0503000000000000" pitchFamily="34" charset="-127"/>
              <a:ea typeface="정선동강" panose="020B0503000000000000" pitchFamily="34" charset="-127"/>
              <a:cs typeface="Lato"/>
              <a:sym typeface="Lato"/>
            </a:endParaRPr>
          </a:p>
        </p:txBody>
      </p:sp>
      <p:pic>
        <p:nvPicPr>
          <p:cNvPr id="4" name="그림 3" descr="음식, 수건이(가) 표시된 사진&#10;&#10;자동 생성된 설명">
            <a:extLst>
              <a:ext uri="{FF2B5EF4-FFF2-40B4-BE49-F238E27FC236}">
                <a16:creationId xmlns:a16="http://schemas.microsoft.com/office/drawing/2014/main" id="{47CE3330-618C-4C20-BDD0-8958EA3DAA9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06424" y="545405"/>
            <a:ext cx="3817574" cy="405854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96BEA8-861A-4CE7-9B2A-F57F8757C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700" y="525164"/>
            <a:ext cx="7261350" cy="4473087"/>
          </a:xfrm>
          <a:prstGeom prst="rect">
            <a:avLst/>
          </a:prstGeom>
        </p:spPr>
      </p:pic>
      <p:grpSp>
        <p:nvGrpSpPr>
          <p:cNvPr id="548" name="Google Shape;548;p41"/>
          <p:cNvGrpSpPr/>
          <p:nvPr/>
        </p:nvGrpSpPr>
        <p:grpSpPr>
          <a:xfrm>
            <a:off x="0" y="0"/>
            <a:ext cx="1638300" cy="1638300"/>
            <a:chOff x="720001" y="1576501"/>
            <a:chExt cx="1990500" cy="1990500"/>
          </a:xfrm>
        </p:grpSpPr>
        <p:sp>
          <p:nvSpPr>
            <p:cNvPr id="549" name="Google Shape;549;p41"/>
            <p:cNvSpPr/>
            <p:nvPr/>
          </p:nvSpPr>
          <p:spPr>
            <a:xfrm>
              <a:off x="872401" y="1728901"/>
              <a:ext cx="1838100" cy="1838100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720001" y="1576501"/>
              <a:ext cx="1838100" cy="183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p41"/>
          <p:cNvSpPr txBox="1">
            <a:spLocks noGrp="1"/>
          </p:cNvSpPr>
          <p:nvPr>
            <p:ph type="title"/>
          </p:nvPr>
        </p:nvSpPr>
        <p:spPr>
          <a:xfrm>
            <a:off x="196949" y="364499"/>
            <a:ext cx="1277790" cy="9813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화창한 날의 </a:t>
            </a:r>
            <a:br>
              <a:rPr lang="en-US" altLang="ko-KR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</a:b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꽃놀이</a:t>
            </a:r>
            <a:endParaRPr sz="1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3572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0DC4FEE-68D0-46EE-9A29-D3A9965E4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48" y="160429"/>
            <a:ext cx="7286625" cy="4486275"/>
          </a:xfrm>
          <a:prstGeom prst="rect">
            <a:avLst/>
          </a:prstGeom>
        </p:spPr>
      </p:pic>
      <p:grpSp>
        <p:nvGrpSpPr>
          <p:cNvPr id="548" name="Google Shape;548;p41"/>
          <p:cNvGrpSpPr/>
          <p:nvPr/>
        </p:nvGrpSpPr>
        <p:grpSpPr>
          <a:xfrm rot="10800000">
            <a:off x="7505700" y="3505200"/>
            <a:ext cx="1638300" cy="1638300"/>
            <a:chOff x="720001" y="1576501"/>
            <a:chExt cx="1990500" cy="1990500"/>
          </a:xfrm>
        </p:grpSpPr>
        <p:sp>
          <p:nvSpPr>
            <p:cNvPr id="549" name="Google Shape;549;p41"/>
            <p:cNvSpPr/>
            <p:nvPr/>
          </p:nvSpPr>
          <p:spPr>
            <a:xfrm>
              <a:off x="872401" y="1728901"/>
              <a:ext cx="1838100" cy="1838100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720001" y="1576501"/>
              <a:ext cx="1838100" cy="183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p41"/>
          <p:cNvSpPr txBox="1">
            <a:spLocks noGrp="1"/>
          </p:cNvSpPr>
          <p:nvPr>
            <p:ph type="title"/>
          </p:nvPr>
        </p:nvSpPr>
        <p:spPr>
          <a:xfrm>
            <a:off x="7702649" y="3869699"/>
            <a:ext cx="1277790" cy="9813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가을 바다</a:t>
            </a:r>
            <a:endParaRPr sz="1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356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BEDA09-6C0A-45FE-A8C7-FFEFF7EA0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47" y="160429"/>
            <a:ext cx="7286625" cy="4486275"/>
          </a:xfrm>
          <a:prstGeom prst="rect">
            <a:avLst/>
          </a:prstGeom>
        </p:spPr>
      </p:pic>
      <p:grpSp>
        <p:nvGrpSpPr>
          <p:cNvPr id="548" name="Google Shape;548;p41"/>
          <p:cNvGrpSpPr/>
          <p:nvPr/>
        </p:nvGrpSpPr>
        <p:grpSpPr>
          <a:xfrm rot="10800000">
            <a:off x="7505700" y="3505200"/>
            <a:ext cx="1638300" cy="1638300"/>
            <a:chOff x="720001" y="1576501"/>
            <a:chExt cx="1990500" cy="1990500"/>
          </a:xfrm>
        </p:grpSpPr>
        <p:sp>
          <p:nvSpPr>
            <p:cNvPr id="549" name="Google Shape;549;p41"/>
            <p:cNvSpPr/>
            <p:nvPr/>
          </p:nvSpPr>
          <p:spPr>
            <a:xfrm>
              <a:off x="872401" y="1728901"/>
              <a:ext cx="1838100" cy="1838100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720001" y="1576501"/>
              <a:ext cx="1838100" cy="183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p41"/>
          <p:cNvSpPr txBox="1">
            <a:spLocks noGrp="1"/>
          </p:cNvSpPr>
          <p:nvPr>
            <p:ph type="title"/>
          </p:nvPr>
        </p:nvSpPr>
        <p:spPr>
          <a:xfrm>
            <a:off x="7702649" y="3869699"/>
            <a:ext cx="1277790" cy="9813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비 내리는 해변가</a:t>
            </a:r>
            <a:endParaRPr sz="1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7674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ADE158-8E69-4278-A955-03349E59A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700" y="520309"/>
            <a:ext cx="7286625" cy="4486275"/>
          </a:xfrm>
          <a:prstGeom prst="rect">
            <a:avLst/>
          </a:prstGeom>
        </p:spPr>
      </p:pic>
      <p:grpSp>
        <p:nvGrpSpPr>
          <p:cNvPr id="548" name="Google Shape;548;p41"/>
          <p:cNvGrpSpPr/>
          <p:nvPr/>
        </p:nvGrpSpPr>
        <p:grpSpPr>
          <a:xfrm>
            <a:off x="0" y="0"/>
            <a:ext cx="1638300" cy="1638300"/>
            <a:chOff x="720001" y="1576501"/>
            <a:chExt cx="1990500" cy="1990500"/>
          </a:xfrm>
        </p:grpSpPr>
        <p:sp>
          <p:nvSpPr>
            <p:cNvPr id="549" name="Google Shape;549;p41"/>
            <p:cNvSpPr/>
            <p:nvPr/>
          </p:nvSpPr>
          <p:spPr>
            <a:xfrm>
              <a:off x="872401" y="1728901"/>
              <a:ext cx="1838100" cy="1838100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720001" y="1576501"/>
              <a:ext cx="1838100" cy="183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p41"/>
          <p:cNvSpPr txBox="1">
            <a:spLocks noGrp="1"/>
          </p:cNvSpPr>
          <p:nvPr>
            <p:ph type="title"/>
          </p:nvPr>
        </p:nvSpPr>
        <p:spPr>
          <a:xfrm>
            <a:off x="196949" y="364499"/>
            <a:ext cx="1277790" cy="9813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err="1">
                <a:latin typeface="정선동강" panose="020B0503000000000000" pitchFamily="34" charset="-127"/>
                <a:ea typeface="정선동강" panose="020B0503000000000000" pitchFamily="34" charset="-127"/>
              </a:rPr>
              <a:t>별토끼</a:t>
            </a:r>
            <a:endParaRPr sz="1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4396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993A467-8896-4E0E-86CD-AF65F17F2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815" y="525164"/>
            <a:ext cx="7286625" cy="4486275"/>
          </a:xfrm>
          <a:prstGeom prst="rect">
            <a:avLst/>
          </a:prstGeom>
        </p:spPr>
      </p:pic>
      <p:grpSp>
        <p:nvGrpSpPr>
          <p:cNvPr id="548" name="Google Shape;548;p41"/>
          <p:cNvGrpSpPr/>
          <p:nvPr/>
        </p:nvGrpSpPr>
        <p:grpSpPr>
          <a:xfrm>
            <a:off x="0" y="0"/>
            <a:ext cx="1638300" cy="1638300"/>
            <a:chOff x="720001" y="1576501"/>
            <a:chExt cx="1990500" cy="1990500"/>
          </a:xfrm>
        </p:grpSpPr>
        <p:sp>
          <p:nvSpPr>
            <p:cNvPr id="549" name="Google Shape;549;p41"/>
            <p:cNvSpPr/>
            <p:nvPr/>
          </p:nvSpPr>
          <p:spPr>
            <a:xfrm>
              <a:off x="872401" y="1728901"/>
              <a:ext cx="1838100" cy="1838100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720001" y="1576501"/>
              <a:ext cx="1838100" cy="183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p41"/>
          <p:cNvSpPr txBox="1">
            <a:spLocks noGrp="1"/>
          </p:cNvSpPr>
          <p:nvPr>
            <p:ph type="title"/>
          </p:nvPr>
        </p:nvSpPr>
        <p:spPr>
          <a:xfrm>
            <a:off x="196949" y="364499"/>
            <a:ext cx="1277790" cy="9813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밤하늘 은하수</a:t>
            </a:r>
            <a:endParaRPr sz="1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9057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9"/>
          <p:cNvSpPr/>
          <p:nvPr/>
        </p:nvSpPr>
        <p:spPr>
          <a:xfrm>
            <a:off x="6247500" y="691950"/>
            <a:ext cx="2328900" cy="4064400"/>
          </a:xfrm>
          <a:prstGeom prst="rect">
            <a:avLst/>
          </a:prstGeom>
          <a:solidFill>
            <a:srgbClr val="CC000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9"/>
          <p:cNvSpPr/>
          <p:nvPr/>
        </p:nvSpPr>
        <p:spPr>
          <a:xfrm>
            <a:off x="2430780" y="542072"/>
            <a:ext cx="2072970" cy="2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9"/>
          <p:cNvSpPr txBox="1">
            <a:spLocks noGrp="1"/>
          </p:cNvSpPr>
          <p:nvPr>
            <p:ph type="title"/>
          </p:nvPr>
        </p:nvSpPr>
        <p:spPr>
          <a:xfrm>
            <a:off x="626667" y="404725"/>
            <a:ext cx="79113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Feedback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B169EC-0414-4870-8BCE-EBAF7341AA57}"/>
              </a:ext>
            </a:extLst>
          </p:cNvPr>
          <p:cNvSpPr txBox="1"/>
          <p:nvPr/>
        </p:nvSpPr>
        <p:spPr>
          <a:xfrm>
            <a:off x="567601" y="1199345"/>
            <a:ext cx="38864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ko-KR" altLang="en-US" dirty="0"/>
              <a:t>⯁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브러시 기능 개선 및 추가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정선동강" panose="020B0503000000000000" pitchFamily="34" charset="-127"/>
                <a:ea typeface="정선동강" panose="020B0503000000000000" pitchFamily="34" charset="-127"/>
              </a:rPr>
              <a:t>  - </a:t>
            </a:r>
            <a:r>
              <a:rPr lang="ko-KR" altLang="en-US" dirty="0" err="1">
                <a:latin typeface="정선동강" panose="020B0503000000000000" pitchFamily="34" charset="-127"/>
                <a:ea typeface="정선동강" panose="020B0503000000000000" pitchFamily="34" charset="-127"/>
              </a:rPr>
              <a:t>브러쉬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 모양을 표시해서 직관적으로 드로잉이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정선동강" panose="020B0503000000000000" pitchFamily="34" charset="-127"/>
                <a:ea typeface="정선동강" panose="020B0503000000000000" pitchFamily="34" charset="-127"/>
              </a:rPr>
              <a:t>   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 가능하도록 개선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dirty="0"/>
              <a:t>⯁ 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지우개 기능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정선동강" panose="020B0503000000000000" pitchFamily="34" charset="-127"/>
                <a:ea typeface="정선동강" panose="020B0503000000000000" pitchFamily="34" charset="-127"/>
              </a:rPr>
              <a:t>   - 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현재는 리스트에서 선택한 작업을 지우는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      방식으로 동작하나 직접 지우는 기능 추가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dirty="0"/>
              <a:t>⯁ 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다양한 모션 추가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정선동강" panose="020B0503000000000000" pitchFamily="34" charset="-127"/>
                <a:ea typeface="정선동강" panose="020B0503000000000000" pitchFamily="34" charset="-127"/>
              </a:rPr>
              <a:t>  - ‘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휘날리는</a:t>
            </a:r>
            <a:r>
              <a:rPr lang="en-US" altLang="ko-KR" dirty="0">
                <a:latin typeface="정선동강" panose="020B0503000000000000" pitchFamily="34" charset="-127"/>
                <a:ea typeface="정선동강" panose="020B0503000000000000" pitchFamily="34" charset="-127"/>
              </a:rPr>
              <a:t>’ 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효과에도 모션을 적용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dirty="0"/>
              <a:t>⯁ 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레이어 기능</a:t>
            </a:r>
            <a:r>
              <a:rPr lang="en-US" altLang="ko-KR" dirty="0">
                <a:latin typeface="정선동강" panose="020B0503000000000000" pitchFamily="34" charset="-127"/>
                <a:ea typeface="정선동강" panose="020B0503000000000000" pitchFamily="34" charset="-127"/>
              </a:rPr>
              <a:t> </a:t>
            </a:r>
          </a:p>
          <a:p>
            <a:pPr marL="0" indent="0">
              <a:buNone/>
            </a:pPr>
            <a:r>
              <a:rPr lang="en-US" altLang="ko-KR" dirty="0">
                <a:latin typeface="정선동강" panose="020B0503000000000000" pitchFamily="34" charset="-127"/>
                <a:ea typeface="정선동강" panose="020B0503000000000000" pitchFamily="34" charset="-127"/>
              </a:rPr>
              <a:t> – 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리스트에 있는 항목을 클릭하면 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    오브젝트 표시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dirty="0"/>
              <a:t>⯁ </a:t>
            </a: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오브젝트를 드래그로 관리 및 변형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E173D2A-4FD3-4A00-BF8C-134265DC572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97" t="886" r="45063" b="-886"/>
          <a:stretch/>
        </p:blipFill>
        <p:spPr>
          <a:xfrm>
            <a:off x="4656150" y="603046"/>
            <a:ext cx="3767848" cy="406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829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>
            <a:spLocks noGrp="1"/>
          </p:cNvSpPr>
          <p:nvPr>
            <p:ph type="title"/>
          </p:nvPr>
        </p:nvSpPr>
        <p:spPr>
          <a:xfrm>
            <a:off x="1503000" y="540000"/>
            <a:ext cx="6138000" cy="40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프로젝트 소감</a:t>
            </a:r>
            <a:endParaRPr sz="28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0875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>
            <a:spLocks noGrp="1"/>
          </p:cNvSpPr>
          <p:nvPr>
            <p:ph type="title"/>
          </p:nvPr>
        </p:nvSpPr>
        <p:spPr>
          <a:xfrm>
            <a:off x="1503000" y="540000"/>
            <a:ext cx="6138000" cy="40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- </a:t>
            </a:r>
            <a:r>
              <a:rPr lang="ko-KR" altLang="en-US" sz="28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감사합니다 </a:t>
            </a:r>
            <a:r>
              <a:rPr lang="en-US" altLang="ko-KR" sz="28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-</a:t>
            </a:r>
            <a:endParaRPr sz="28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283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24"/>
          <p:cNvGrpSpPr/>
          <p:nvPr/>
        </p:nvGrpSpPr>
        <p:grpSpPr>
          <a:xfrm>
            <a:off x="720038" y="1878701"/>
            <a:ext cx="1838100" cy="1838100"/>
            <a:chOff x="720038" y="1878701"/>
            <a:chExt cx="1838100" cy="1838100"/>
          </a:xfrm>
        </p:grpSpPr>
        <p:sp>
          <p:nvSpPr>
            <p:cNvPr id="151" name="Google Shape;151;p24"/>
            <p:cNvSpPr/>
            <p:nvPr/>
          </p:nvSpPr>
          <p:spPr>
            <a:xfrm>
              <a:off x="720038" y="1878701"/>
              <a:ext cx="1838100" cy="1838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4"/>
            <p:cNvSpPr/>
            <p:nvPr/>
          </p:nvSpPr>
          <p:spPr>
            <a:xfrm>
              <a:off x="844225" y="2483199"/>
              <a:ext cx="103200" cy="105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24"/>
          <p:cNvGrpSpPr/>
          <p:nvPr/>
        </p:nvGrpSpPr>
        <p:grpSpPr>
          <a:xfrm>
            <a:off x="2675309" y="1878701"/>
            <a:ext cx="1838100" cy="1838100"/>
            <a:chOff x="2675309" y="1878701"/>
            <a:chExt cx="1838100" cy="1838100"/>
          </a:xfrm>
        </p:grpSpPr>
        <p:sp>
          <p:nvSpPr>
            <p:cNvPr id="154" name="Google Shape;154;p24"/>
            <p:cNvSpPr/>
            <p:nvPr/>
          </p:nvSpPr>
          <p:spPr>
            <a:xfrm>
              <a:off x="2675309" y="1878701"/>
              <a:ext cx="1838100" cy="1838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2799500" y="2483199"/>
              <a:ext cx="103200" cy="105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24"/>
          <p:cNvGrpSpPr/>
          <p:nvPr/>
        </p:nvGrpSpPr>
        <p:grpSpPr>
          <a:xfrm>
            <a:off x="4630580" y="1878701"/>
            <a:ext cx="1838100" cy="1838100"/>
            <a:chOff x="4630580" y="1878701"/>
            <a:chExt cx="1838100" cy="1838100"/>
          </a:xfrm>
        </p:grpSpPr>
        <p:sp>
          <p:nvSpPr>
            <p:cNvPr id="157" name="Google Shape;157;p24"/>
            <p:cNvSpPr/>
            <p:nvPr/>
          </p:nvSpPr>
          <p:spPr>
            <a:xfrm>
              <a:off x="4630580" y="1878701"/>
              <a:ext cx="1838100" cy="1838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4754775" y="2483199"/>
              <a:ext cx="103200" cy="105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24"/>
          <p:cNvGrpSpPr/>
          <p:nvPr/>
        </p:nvGrpSpPr>
        <p:grpSpPr>
          <a:xfrm>
            <a:off x="6585851" y="1878701"/>
            <a:ext cx="1990500" cy="1990500"/>
            <a:chOff x="6585851" y="1878701"/>
            <a:chExt cx="1990500" cy="1990500"/>
          </a:xfrm>
        </p:grpSpPr>
        <p:sp>
          <p:nvSpPr>
            <p:cNvPr id="160" name="Google Shape;160;p24"/>
            <p:cNvSpPr/>
            <p:nvPr/>
          </p:nvSpPr>
          <p:spPr>
            <a:xfrm>
              <a:off x="6738251" y="2031101"/>
              <a:ext cx="1838100" cy="1838100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6585851" y="1878701"/>
              <a:ext cx="1838100" cy="1838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6710050" y="2483199"/>
              <a:ext cx="103200" cy="105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24"/>
          <p:cNvSpPr txBox="1">
            <a:spLocks noGrp="1"/>
          </p:cNvSpPr>
          <p:nvPr>
            <p:ph type="title" idx="8"/>
          </p:nvPr>
        </p:nvSpPr>
        <p:spPr>
          <a:xfrm>
            <a:off x="626684" y="404716"/>
            <a:ext cx="79278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TABLE OF CONTENTS</a:t>
            </a:r>
            <a:endParaRPr sz="2400" dirty="0"/>
          </a:p>
        </p:txBody>
      </p:sp>
      <p:sp>
        <p:nvSpPr>
          <p:cNvPr id="164" name="Google Shape;164;p24"/>
          <p:cNvSpPr txBox="1">
            <a:spLocks noGrp="1"/>
          </p:cNvSpPr>
          <p:nvPr>
            <p:ph type="body" idx="4294967295"/>
          </p:nvPr>
        </p:nvSpPr>
        <p:spPr>
          <a:xfrm>
            <a:off x="948638" y="3247777"/>
            <a:ext cx="1575300" cy="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16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기획의도</a:t>
            </a:r>
            <a:endParaRPr sz="16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sp>
        <p:nvSpPr>
          <p:cNvPr id="165" name="Google Shape;165;p24"/>
          <p:cNvSpPr txBox="1">
            <a:spLocks noGrp="1"/>
          </p:cNvSpPr>
          <p:nvPr>
            <p:ph type="title" idx="8"/>
          </p:nvPr>
        </p:nvSpPr>
        <p:spPr>
          <a:xfrm>
            <a:off x="2903913" y="2681361"/>
            <a:ext cx="15108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02</a:t>
            </a:r>
            <a:endParaRPr sz="40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66" name="Google Shape;166;p24"/>
          <p:cNvSpPr txBox="1">
            <a:spLocks noGrp="1"/>
          </p:cNvSpPr>
          <p:nvPr>
            <p:ph type="body" idx="4294967295"/>
          </p:nvPr>
        </p:nvSpPr>
        <p:spPr>
          <a:xfrm>
            <a:off x="2903913" y="3247777"/>
            <a:ext cx="1575300" cy="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16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개발과정</a:t>
            </a:r>
            <a:endParaRPr sz="16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sp>
        <p:nvSpPr>
          <p:cNvPr id="167" name="Google Shape;167;p24"/>
          <p:cNvSpPr txBox="1">
            <a:spLocks noGrp="1"/>
          </p:cNvSpPr>
          <p:nvPr>
            <p:ph type="title" idx="8"/>
          </p:nvPr>
        </p:nvSpPr>
        <p:spPr>
          <a:xfrm>
            <a:off x="4859188" y="2681361"/>
            <a:ext cx="15108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03</a:t>
            </a:r>
            <a:endParaRPr sz="4000" dirty="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68" name="Google Shape;168;p24"/>
          <p:cNvSpPr txBox="1">
            <a:spLocks noGrp="1"/>
          </p:cNvSpPr>
          <p:nvPr>
            <p:ph type="body" idx="4294967295"/>
          </p:nvPr>
        </p:nvSpPr>
        <p:spPr>
          <a:xfrm>
            <a:off x="4859188" y="3247777"/>
            <a:ext cx="1575300" cy="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16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프로젝트 소개</a:t>
            </a:r>
            <a:endParaRPr sz="16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sp>
        <p:nvSpPr>
          <p:cNvPr id="169" name="Google Shape;169;p24"/>
          <p:cNvSpPr txBox="1">
            <a:spLocks noGrp="1"/>
          </p:cNvSpPr>
          <p:nvPr>
            <p:ph type="title" idx="8"/>
          </p:nvPr>
        </p:nvSpPr>
        <p:spPr>
          <a:xfrm>
            <a:off x="6814463" y="2681361"/>
            <a:ext cx="15108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04</a:t>
            </a:r>
            <a:endParaRPr sz="40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70" name="Google Shape;170;p24"/>
          <p:cNvSpPr txBox="1">
            <a:spLocks noGrp="1"/>
          </p:cNvSpPr>
          <p:nvPr>
            <p:ph type="body" idx="4294967295"/>
          </p:nvPr>
        </p:nvSpPr>
        <p:spPr>
          <a:xfrm>
            <a:off x="6814463" y="3247777"/>
            <a:ext cx="1575300" cy="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-KR" altLang="en-US" sz="16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피드백 및 소감</a:t>
            </a:r>
            <a:endParaRPr sz="16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sp>
        <p:nvSpPr>
          <p:cNvPr id="171" name="Google Shape;171;p24"/>
          <p:cNvSpPr/>
          <p:nvPr/>
        </p:nvSpPr>
        <p:spPr>
          <a:xfrm>
            <a:off x="4297225" y="542072"/>
            <a:ext cx="4126800" cy="2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4"/>
          <p:cNvSpPr txBox="1">
            <a:spLocks noGrp="1"/>
          </p:cNvSpPr>
          <p:nvPr>
            <p:ph type="title" idx="8"/>
          </p:nvPr>
        </p:nvSpPr>
        <p:spPr>
          <a:xfrm>
            <a:off x="948638" y="2681361"/>
            <a:ext cx="15108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01</a:t>
            </a:r>
            <a:endParaRPr sz="40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6"/>
          <p:cNvSpPr txBox="1">
            <a:spLocks noGrp="1"/>
          </p:cNvSpPr>
          <p:nvPr>
            <p:ph type="subTitle" idx="1"/>
          </p:nvPr>
        </p:nvSpPr>
        <p:spPr>
          <a:xfrm>
            <a:off x="3609800" y="2011870"/>
            <a:ext cx="4732263" cy="5867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컴퓨터 공학</a:t>
            </a:r>
            <a:r>
              <a:rPr lang="en-US" altLang="ko-KR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, </a:t>
            </a: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물리학</a:t>
            </a:r>
            <a:r>
              <a:rPr lang="en-US" altLang="ko-KR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, </a:t>
            </a: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디지털아트</a:t>
            </a:r>
            <a:endParaRPr lang="en-US" altLang="ko-KR" sz="1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 algn="just"/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서로 다른 전공을 프로그래밍을 통해 하나로 융합</a:t>
            </a:r>
            <a:endParaRPr lang="en-US" altLang="ko-KR" sz="1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sp>
        <p:nvSpPr>
          <p:cNvPr id="452" name="Google Shape;452;p36"/>
          <p:cNvSpPr txBox="1">
            <a:spLocks noGrp="1"/>
          </p:cNvSpPr>
          <p:nvPr>
            <p:ph type="title"/>
          </p:nvPr>
        </p:nvSpPr>
        <p:spPr>
          <a:xfrm>
            <a:off x="3229335" y="811557"/>
            <a:ext cx="2167010" cy="680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기획의도</a:t>
            </a:r>
            <a:endParaRPr sz="32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53" name="Google Shape;453;p36"/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0000" y="539550"/>
            <a:ext cx="2329226" cy="406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 descr="실내, 컴퓨터, 앉아있는, 테이블이(가) 표시된 사진&#10;&#10;자동 생성된 설명">
            <a:extLst>
              <a:ext uri="{FF2B5EF4-FFF2-40B4-BE49-F238E27FC236}">
                <a16:creationId xmlns:a16="http://schemas.microsoft.com/office/drawing/2014/main" id="{D68DDEA0-34D2-4D50-B09C-7DCCA320579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9999" y="539550"/>
            <a:ext cx="2329227" cy="4058545"/>
          </a:xfrm>
          <a:prstGeom prst="rect">
            <a:avLst/>
          </a:prstGeom>
          <a:solidFill>
            <a:schemeClr val="lt1"/>
          </a:solidFill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2052B9F-3588-4F26-944C-DE8D08EDD92B}"/>
              </a:ext>
            </a:extLst>
          </p:cNvPr>
          <p:cNvSpPr/>
          <p:nvPr/>
        </p:nvSpPr>
        <p:spPr>
          <a:xfrm>
            <a:off x="3442853" y="1446199"/>
            <a:ext cx="4786747" cy="45719"/>
          </a:xfrm>
          <a:prstGeom prst="rect">
            <a:avLst/>
          </a:prstGeom>
          <a:gradFill>
            <a:gsLst>
              <a:gs pos="0">
                <a:srgbClr val="D9D9D9"/>
              </a:gs>
              <a:gs pos="64000">
                <a:schemeClr val="accent1">
                  <a:lumMod val="45000"/>
                  <a:lumOff val="55000"/>
                </a:schemeClr>
              </a:gs>
              <a:gs pos="86000">
                <a:srgbClr val="F3F3F3">
                  <a:alpha val="50000"/>
                </a:srgb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Google Shape;451;p36">
            <a:extLst>
              <a:ext uri="{FF2B5EF4-FFF2-40B4-BE49-F238E27FC236}">
                <a16:creationId xmlns:a16="http://schemas.microsoft.com/office/drawing/2014/main" id="{88B1A8EB-CB98-4472-9218-3351D2FC88C5}"/>
              </a:ext>
            </a:extLst>
          </p:cNvPr>
          <p:cNvSpPr txBox="1">
            <a:spLocks/>
          </p:cNvSpPr>
          <p:nvPr/>
        </p:nvSpPr>
        <p:spPr>
          <a:xfrm>
            <a:off x="3609800" y="2614913"/>
            <a:ext cx="4147360" cy="1007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just">
              <a:spcAft>
                <a:spcPts val="300"/>
              </a:spcAft>
            </a:pPr>
            <a:r>
              <a:rPr lang="en-US" altLang="ko-KR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‘</a:t>
            </a:r>
            <a:r>
              <a:rPr lang="ko-KR" altLang="en-US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절규</a:t>
            </a:r>
            <a:r>
              <a:rPr lang="en-US" altLang="ko-KR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’</a:t>
            </a:r>
            <a:r>
              <a:rPr lang="ko-KR" altLang="en-US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나 </a:t>
            </a:r>
            <a:r>
              <a:rPr lang="en-US" altLang="ko-KR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‘</a:t>
            </a:r>
            <a:r>
              <a:rPr lang="ko-KR" altLang="en-US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별이 빛나는 밤</a:t>
            </a:r>
            <a:r>
              <a:rPr lang="en-US" altLang="ko-KR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’</a:t>
            </a:r>
            <a:r>
              <a:rPr lang="ko-KR" altLang="en-US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과 같은 그림들은</a:t>
            </a:r>
            <a:r>
              <a:rPr lang="en-US" altLang="ko-KR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 </a:t>
            </a:r>
            <a:r>
              <a:rPr lang="ko-KR" altLang="en-US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화가 자신만의 </a:t>
            </a:r>
            <a:endParaRPr lang="en-US" altLang="ko-KR" sz="1400" spc="-5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 algn="just">
              <a:spcAft>
                <a:spcPts val="300"/>
              </a:spcAft>
            </a:pPr>
            <a:r>
              <a:rPr lang="ko-KR" altLang="en-US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개성 있는 붓 터치를 통해 생동감 있게 잘 묘사 되어있다</a:t>
            </a:r>
            <a:r>
              <a:rPr lang="en-US" altLang="ko-KR" sz="1400" spc="-50" dirty="0">
                <a:latin typeface="정선동강" panose="020B0503000000000000" pitchFamily="34" charset="-127"/>
                <a:ea typeface="정선동강" panose="020B0503000000000000" pitchFamily="34" charset="-127"/>
              </a:rPr>
              <a:t>.</a:t>
            </a:r>
          </a:p>
          <a:p>
            <a:pPr marL="0" indent="0" algn="just">
              <a:spcAft>
                <a:spcPts val="300"/>
              </a:spcAft>
            </a:pP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우리는 여기에 동적인 시각효과를 부여하여 </a:t>
            </a:r>
            <a:r>
              <a:rPr lang="en-US" altLang="ko-KR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21</a:t>
            </a: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세기의</a:t>
            </a:r>
            <a:endParaRPr lang="en-US" altLang="ko-KR" sz="1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 algn="just">
              <a:spcAft>
                <a:spcPts val="300"/>
              </a:spcAft>
            </a:pP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방법으로 새롭게 표현해보고 싶었다</a:t>
            </a:r>
            <a:r>
              <a:rPr lang="en-US" altLang="ko-KR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608CA42-8ED8-436A-838A-5E2B847DE408}"/>
              </a:ext>
            </a:extLst>
          </p:cNvPr>
          <p:cNvSpPr/>
          <p:nvPr/>
        </p:nvSpPr>
        <p:spPr>
          <a:xfrm>
            <a:off x="6878170" y="4570402"/>
            <a:ext cx="171175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</a:rPr>
              <a:t>Photo by </a:t>
            </a:r>
            <a:r>
              <a:rPr lang="en-US" altLang="ko-KR" sz="6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Nikita </a:t>
            </a:r>
            <a:r>
              <a:rPr lang="en-US" altLang="ko-KR" sz="600" dirty="0" err="1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Kachanovsky</a:t>
            </a:r>
            <a:r>
              <a:rPr lang="en-US" altLang="ko-KR" sz="600" dirty="0">
                <a:solidFill>
                  <a:schemeClr val="bg1"/>
                </a:solidFill>
              </a:rPr>
              <a:t> on </a:t>
            </a:r>
            <a:r>
              <a:rPr lang="en-US" altLang="ko-KR" sz="600" dirty="0" err="1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ko-KR" altLang="en-US" sz="400" dirty="0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82229D-216B-420A-83C3-9F0830A413C9}"/>
              </a:ext>
            </a:extLst>
          </p:cNvPr>
          <p:cNvSpPr/>
          <p:nvPr/>
        </p:nvSpPr>
        <p:spPr>
          <a:xfrm>
            <a:off x="3345877" y="2045862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⯁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7E79B90-10BC-47A5-927D-AD3FAF2FBEDA}"/>
              </a:ext>
            </a:extLst>
          </p:cNvPr>
          <p:cNvSpPr/>
          <p:nvPr/>
        </p:nvSpPr>
        <p:spPr>
          <a:xfrm>
            <a:off x="3345877" y="2651011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⯁</a:t>
            </a:r>
          </a:p>
        </p:txBody>
      </p:sp>
    </p:spTree>
    <p:extLst>
      <p:ext uri="{BB962C8B-B14F-4D97-AF65-F5344CB8AC3E}">
        <p14:creationId xmlns:p14="http://schemas.microsoft.com/office/powerpoint/2010/main" val="391673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/>
          <p:nvPr/>
        </p:nvSpPr>
        <p:spPr>
          <a:xfrm>
            <a:off x="3068861" y="3053655"/>
            <a:ext cx="2017628" cy="1703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7"/>
          <p:cNvSpPr/>
          <p:nvPr/>
        </p:nvSpPr>
        <p:spPr>
          <a:xfrm>
            <a:off x="6248667" y="692400"/>
            <a:ext cx="2328900" cy="40644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body" idx="4294967295"/>
          </p:nvPr>
        </p:nvSpPr>
        <p:spPr>
          <a:xfrm>
            <a:off x="3079433" y="4185312"/>
            <a:ext cx="2056800" cy="5347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>
                <a:latin typeface="정선동강" panose="020B0503000000000000" pitchFamily="34" charset="-127"/>
                <a:ea typeface="정선동강" panose="020B0503000000000000" pitchFamily="34" charset="-127"/>
              </a:rPr>
              <a:t>Pycham</a:t>
            </a:r>
            <a:endParaRPr lang="en-US" sz="13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Pyqt5 designer</a:t>
            </a:r>
            <a:endParaRPr sz="13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A3C9C87-E12D-47AB-854D-D221458E1FE3}"/>
              </a:ext>
            </a:extLst>
          </p:cNvPr>
          <p:cNvSpPr/>
          <p:nvPr/>
        </p:nvSpPr>
        <p:spPr>
          <a:xfrm>
            <a:off x="547255" y="325100"/>
            <a:ext cx="547592" cy="18569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2" name="Google Shape;212;p27"/>
          <p:cNvSpPr txBox="1">
            <a:spLocks noGrp="1"/>
          </p:cNvSpPr>
          <p:nvPr>
            <p:ph type="title" idx="8"/>
          </p:nvPr>
        </p:nvSpPr>
        <p:spPr>
          <a:xfrm>
            <a:off x="630586" y="395084"/>
            <a:ext cx="1462513" cy="33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 과정</a:t>
            </a:r>
            <a:endParaRPr sz="24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1" name="Google Shape;171;p24">
            <a:extLst>
              <a:ext uri="{FF2B5EF4-FFF2-40B4-BE49-F238E27FC236}">
                <a16:creationId xmlns:a16="http://schemas.microsoft.com/office/drawing/2014/main" id="{EA1C128C-F232-433F-8E36-330E41FCC19D}"/>
              </a:ext>
            </a:extLst>
          </p:cNvPr>
          <p:cNvSpPr/>
          <p:nvPr/>
        </p:nvSpPr>
        <p:spPr>
          <a:xfrm>
            <a:off x="2121867" y="445619"/>
            <a:ext cx="3733128" cy="2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7"/>
          <p:cNvSpPr/>
          <p:nvPr/>
        </p:nvSpPr>
        <p:spPr>
          <a:xfrm>
            <a:off x="796456" y="1130872"/>
            <a:ext cx="2017628" cy="1703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7"/>
          <p:cNvSpPr/>
          <p:nvPr/>
        </p:nvSpPr>
        <p:spPr>
          <a:xfrm>
            <a:off x="3071807" y="1131254"/>
            <a:ext cx="2017628" cy="1703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7"/>
          <p:cNvSpPr/>
          <p:nvPr/>
        </p:nvSpPr>
        <p:spPr>
          <a:xfrm>
            <a:off x="796456" y="3053655"/>
            <a:ext cx="2017628" cy="1703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7"/>
          <p:cNvSpPr txBox="1">
            <a:spLocks noGrp="1"/>
          </p:cNvSpPr>
          <p:nvPr>
            <p:ph type="body" idx="4294967295"/>
          </p:nvPr>
        </p:nvSpPr>
        <p:spPr>
          <a:xfrm>
            <a:off x="796456" y="2402777"/>
            <a:ext cx="1584417" cy="29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" altLang="ko-KR" sz="1400" dirty="0">
                <a:latin typeface="정선동강" panose="020B0503000000000000" pitchFamily="34" charset="-127"/>
                <a:ea typeface="정선동강" panose="020B0503000000000000" pitchFamily="34" charset="-127"/>
                <a:cs typeface="Montserrat"/>
                <a:sym typeface="Montserrat"/>
              </a:rPr>
              <a:t>2020.7.24 ~ 29</a:t>
            </a:r>
          </a:p>
        </p:txBody>
      </p:sp>
      <p:sp>
        <p:nvSpPr>
          <p:cNvPr id="204" name="Google Shape;204;p27"/>
          <p:cNvSpPr txBox="1"/>
          <p:nvPr/>
        </p:nvSpPr>
        <p:spPr>
          <a:xfrm>
            <a:off x="796456" y="2156679"/>
            <a:ext cx="14688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99999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Montserrat"/>
                <a:sym typeface="Montserrat"/>
              </a:rPr>
              <a:t>개발기간</a:t>
            </a:r>
            <a:endParaRPr b="1" dirty="0">
              <a:solidFill>
                <a:srgbClr val="99999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Montserrat"/>
              <a:sym typeface="Montserrat"/>
            </a:endParaRPr>
          </a:p>
        </p:txBody>
      </p:sp>
      <p:sp>
        <p:nvSpPr>
          <p:cNvPr id="205" name="Google Shape;205;p27"/>
          <p:cNvSpPr txBox="1">
            <a:spLocks noGrp="1"/>
          </p:cNvSpPr>
          <p:nvPr>
            <p:ph type="body" idx="4294967295"/>
          </p:nvPr>
        </p:nvSpPr>
        <p:spPr>
          <a:xfrm>
            <a:off x="3068861" y="2393003"/>
            <a:ext cx="20568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434343"/>
                </a:solidFill>
                <a:latin typeface="정선동강" panose="020B0503000000000000" pitchFamily="34" charset="-127"/>
                <a:ea typeface="정선동강" panose="020B0503000000000000" pitchFamily="34" charset="-127"/>
              </a:rPr>
              <a:t>P</a:t>
            </a:r>
            <a:r>
              <a:rPr 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ython 3.8</a:t>
            </a:r>
            <a:endParaRPr sz="1400" dirty="0">
              <a:solidFill>
                <a:srgbClr val="434343"/>
              </a:solidFill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sp>
        <p:nvSpPr>
          <p:cNvPr id="206" name="Google Shape;206;p27"/>
          <p:cNvSpPr txBox="1"/>
          <p:nvPr/>
        </p:nvSpPr>
        <p:spPr>
          <a:xfrm>
            <a:off x="3076977" y="2149581"/>
            <a:ext cx="14688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99999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Montserrat"/>
                <a:sym typeface="Montserrat"/>
              </a:rPr>
              <a:t>사용 언어</a:t>
            </a:r>
            <a:endParaRPr b="1" dirty="0">
              <a:solidFill>
                <a:srgbClr val="99999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Montserrat"/>
              <a:sym typeface="Montserrat"/>
            </a:endParaRPr>
          </a:p>
        </p:txBody>
      </p:sp>
      <p:sp>
        <p:nvSpPr>
          <p:cNvPr id="207" name="Google Shape;207;p27"/>
          <p:cNvSpPr txBox="1">
            <a:spLocks noGrp="1"/>
          </p:cNvSpPr>
          <p:nvPr>
            <p:ph type="body" idx="4294967295"/>
          </p:nvPr>
        </p:nvSpPr>
        <p:spPr>
          <a:xfrm>
            <a:off x="790242" y="4185313"/>
            <a:ext cx="2124073" cy="5347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Pyqt5 – GUI </a:t>
            </a:r>
            <a:r>
              <a:rPr lang="ko-KR" altLang="en-US" sz="13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및 모션구현</a:t>
            </a:r>
            <a:endParaRPr lang="en-US" altLang="ko-KR" sz="13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PIL – </a:t>
            </a:r>
            <a:r>
              <a:rPr lang="ko-KR" altLang="en-US" sz="13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이미지 저장</a:t>
            </a:r>
            <a:endParaRPr sz="13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sp>
        <p:nvSpPr>
          <p:cNvPr id="208" name="Google Shape;208;p27"/>
          <p:cNvSpPr txBox="1"/>
          <p:nvPr/>
        </p:nvSpPr>
        <p:spPr>
          <a:xfrm>
            <a:off x="790242" y="3931203"/>
            <a:ext cx="14688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99999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Montserrat"/>
                <a:sym typeface="Montserrat"/>
              </a:rPr>
              <a:t>사용 모듈</a:t>
            </a:r>
            <a:endParaRPr b="1" dirty="0">
              <a:solidFill>
                <a:srgbClr val="99999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Montserrat"/>
              <a:sym typeface="Montserrat"/>
            </a:endParaRPr>
          </a:p>
        </p:txBody>
      </p:sp>
      <p:sp>
        <p:nvSpPr>
          <p:cNvPr id="210" name="Google Shape;210;p27"/>
          <p:cNvSpPr txBox="1"/>
          <p:nvPr/>
        </p:nvSpPr>
        <p:spPr>
          <a:xfrm>
            <a:off x="3070848" y="3916168"/>
            <a:ext cx="14688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rgbClr val="99999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Montserrat"/>
                <a:sym typeface="Montserrat"/>
              </a:rPr>
              <a:t>사용 플랫폼</a:t>
            </a:r>
            <a:endParaRPr b="1" dirty="0">
              <a:solidFill>
                <a:srgbClr val="999999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Montserrat"/>
              <a:sym typeface="Montserrat"/>
            </a:endParaRPr>
          </a:p>
        </p:txBody>
      </p:sp>
      <p:pic>
        <p:nvPicPr>
          <p:cNvPr id="6" name="그림 5" descr="사람, 노트북, 앉아있는, 컴퓨터이(가) 표시된 사진&#10;&#10;자동 생성된 설명">
            <a:extLst>
              <a:ext uri="{FF2B5EF4-FFF2-40B4-BE49-F238E27FC236}">
                <a16:creationId xmlns:a16="http://schemas.microsoft.com/office/drawing/2014/main" id="{57E9B5D8-04D2-4AC2-81B8-C5EA2531E09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1828" y="539550"/>
            <a:ext cx="2325095" cy="4064400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1A076E0B-885B-4CFC-8FDF-E2548244C427}"/>
              </a:ext>
            </a:extLst>
          </p:cNvPr>
          <p:cNvSpPr/>
          <p:nvPr/>
        </p:nvSpPr>
        <p:spPr>
          <a:xfrm>
            <a:off x="7055416" y="4570402"/>
            <a:ext cx="171175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</a:rPr>
              <a:t>Photo by </a:t>
            </a:r>
            <a:r>
              <a:rPr lang="en-US" altLang="ko-KR" sz="6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Steve </a:t>
            </a:r>
            <a:r>
              <a:rPr lang="en-US" altLang="ko-KR" sz="600" dirty="0" err="1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Halama</a:t>
            </a:r>
            <a:r>
              <a:rPr lang="en-US" altLang="ko-KR" sz="600" dirty="0">
                <a:solidFill>
                  <a:schemeClr val="bg1"/>
                </a:solidFill>
              </a:rPr>
              <a:t> on </a:t>
            </a:r>
            <a:r>
              <a:rPr lang="en-US" altLang="ko-KR" sz="600" dirty="0" err="1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ko-KR" altLang="en-US" sz="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00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/>
          <p:nvPr/>
        </p:nvSpPr>
        <p:spPr>
          <a:xfrm>
            <a:off x="2651051" y="542072"/>
            <a:ext cx="5772270" cy="262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626684" y="404716"/>
            <a:ext cx="79278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구조</a:t>
            </a:r>
            <a:endParaRPr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3" name="Google Shape;513;p38">
            <a:extLst>
              <a:ext uri="{FF2B5EF4-FFF2-40B4-BE49-F238E27FC236}">
                <a16:creationId xmlns:a16="http://schemas.microsoft.com/office/drawing/2014/main" id="{306D3B8A-15F7-4311-B82B-E97C22D6613A}"/>
              </a:ext>
            </a:extLst>
          </p:cNvPr>
          <p:cNvSpPr txBox="1">
            <a:spLocks/>
          </p:cNvSpPr>
          <p:nvPr/>
        </p:nvSpPr>
        <p:spPr>
          <a:xfrm>
            <a:off x="969106" y="2171845"/>
            <a:ext cx="863802" cy="415635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 Black"/>
              <a:buNone/>
              <a:defRPr sz="24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ctr"/>
            <a:r>
              <a:rPr lang="en-US" sz="1000" dirty="0" err="1">
                <a:solidFill>
                  <a:schemeClr val="bg1"/>
                </a:solidFill>
              </a:rPr>
              <a:t>MainForm</a:t>
            </a:r>
            <a:endParaRPr lang="en" sz="1000" dirty="0">
              <a:solidFill>
                <a:schemeClr val="bg1"/>
              </a:solidFill>
            </a:endParaRPr>
          </a:p>
        </p:txBody>
      </p:sp>
      <p:sp>
        <p:nvSpPr>
          <p:cNvPr id="14" name="Google Shape;513;p38">
            <a:extLst>
              <a:ext uri="{FF2B5EF4-FFF2-40B4-BE49-F238E27FC236}">
                <a16:creationId xmlns:a16="http://schemas.microsoft.com/office/drawing/2014/main" id="{558312FF-AB6F-41DD-A9F9-048AF1014113}"/>
              </a:ext>
            </a:extLst>
          </p:cNvPr>
          <p:cNvSpPr txBox="1">
            <a:spLocks/>
          </p:cNvSpPr>
          <p:nvPr/>
        </p:nvSpPr>
        <p:spPr>
          <a:xfrm>
            <a:off x="6084823" y="2162766"/>
            <a:ext cx="1830118" cy="415635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 Black"/>
              <a:buNone/>
              <a:defRPr sz="24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ctr"/>
            <a:r>
              <a:rPr lang="en-US" sz="1500" dirty="0" err="1">
                <a:solidFill>
                  <a:schemeClr val="bg1"/>
                </a:solidFill>
              </a:rPr>
              <a:t>CherryBlossom</a:t>
            </a:r>
            <a:endParaRPr lang="en" sz="15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D57753-7A83-413C-877F-A5CF63CAA059}"/>
              </a:ext>
            </a:extLst>
          </p:cNvPr>
          <p:cNvSpPr txBox="1"/>
          <p:nvPr/>
        </p:nvSpPr>
        <p:spPr>
          <a:xfrm>
            <a:off x="2012214" y="1361091"/>
            <a:ext cx="482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UI</a:t>
            </a:r>
            <a:endParaRPr lang="ko-KR" altLang="en-US" sz="2400" dirty="0">
              <a:solidFill>
                <a:schemeClr val="bg2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7148AC-76EF-4AF0-B5BD-8D510235566A}"/>
              </a:ext>
            </a:extLst>
          </p:cNvPr>
          <p:cNvSpPr txBox="1"/>
          <p:nvPr/>
        </p:nvSpPr>
        <p:spPr>
          <a:xfrm>
            <a:off x="4215007" y="1394197"/>
            <a:ext cx="1192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Canvas</a:t>
            </a:r>
            <a:endParaRPr lang="ko-KR" altLang="en-US" sz="2400" dirty="0">
              <a:solidFill>
                <a:schemeClr val="bg2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A678D6-ECDC-46F4-8C48-09FBC5628DF9}"/>
              </a:ext>
            </a:extLst>
          </p:cNvPr>
          <p:cNvSpPr txBox="1"/>
          <p:nvPr/>
        </p:nvSpPr>
        <p:spPr>
          <a:xfrm>
            <a:off x="6491569" y="1414121"/>
            <a:ext cx="1016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434343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Effect</a:t>
            </a:r>
            <a:endParaRPr lang="ko-KR" altLang="en-US" sz="2400" dirty="0">
              <a:solidFill>
                <a:srgbClr val="434343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9" name="Google Shape;513;p38">
            <a:extLst>
              <a:ext uri="{FF2B5EF4-FFF2-40B4-BE49-F238E27FC236}">
                <a16:creationId xmlns:a16="http://schemas.microsoft.com/office/drawing/2014/main" id="{00DF6751-FC2A-4684-8727-21EBFDB7843A}"/>
              </a:ext>
            </a:extLst>
          </p:cNvPr>
          <p:cNvSpPr txBox="1">
            <a:spLocks/>
          </p:cNvSpPr>
          <p:nvPr/>
        </p:nvSpPr>
        <p:spPr>
          <a:xfrm>
            <a:off x="2674345" y="2167754"/>
            <a:ext cx="863802" cy="415635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 Black"/>
              <a:buNone/>
              <a:defRPr sz="24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ctr"/>
            <a:r>
              <a:rPr lang="en-US" sz="900" dirty="0" err="1">
                <a:solidFill>
                  <a:schemeClr val="bg1"/>
                </a:solidFill>
              </a:rPr>
              <a:t>PaintForm</a:t>
            </a:r>
            <a:endParaRPr lang="en" sz="900" dirty="0">
              <a:solidFill>
                <a:schemeClr val="bg1"/>
              </a:solidFill>
            </a:endParaRPr>
          </a:p>
        </p:txBody>
      </p:sp>
      <p:sp>
        <p:nvSpPr>
          <p:cNvPr id="20" name="Google Shape;513;p38">
            <a:extLst>
              <a:ext uri="{FF2B5EF4-FFF2-40B4-BE49-F238E27FC236}">
                <a16:creationId xmlns:a16="http://schemas.microsoft.com/office/drawing/2014/main" id="{6A6B287D-58C3-45EA-8F33-6ABDCCFFD05D}"/>
              </a:ext>
            </a:extLst>
          </p:cNvPr>
          <p:cNvSpPr txBox="1">
            <a:spLocks/>
          </p:cNvSpPr>
          <p:nvPr/>
        </p:nvSpPr>
        <p:spPr>
          <a:xfrm>
            <a:off x="4379584" y="2170078"/>
            <a:ext cx="863802" cy="415635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 Black"/>
              <a:buNone/>
              <a:defRPr sz="24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ctr"/>
            <a:r>
              <a:rPr lang="en-US" sz="1500" dirty="0" err="1">
                <a:solidFill>
                  <a:schemeClr val="bg1"/>
                </a:solidFill>
              </a:rPr>
              <a:t>CView</a:t>
            </a:r>
            <a:endParaRPr lang="en" sz="1500" dirty="0">
              <a:solidFill>
                <a:schemeClr val="bg1"/>
              </a:solidFill>
            </a:endParaRPr>
          </a:p>
        </p:txBody>
      </p:sp>
      <p:sp>
        <p:nvSpPr>
          <p:cNvPr id="21" name="Google Shape;513;p38">
            <a:extLst>
              <a:ext uri="{FF2B5EF4-FFF2-40B4-BE49-F238E27FC236}">
                <a16:creationId xmlns:a16="http://schemas.microsoft.com/office/drawing/2014/main" id="{B75B00EA-439C-479B-AC8F-54424A22E577}"/>
              </a:ext>
            </a:extLst>
          </p:cNvPr>
          <p:cNvSpPr txBox="1">
            <a:spLocks/>
          </p:cNvSpPr>
          <p:nvPr/>
        </p:nvSpPr>
        <p:spPr>
          <a:xfrm>
            <a:off x="6084823" y="2781714"/>
            <a:ext cx="1830118" cy="415635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 Black"/>
              <a:buNone/>
              <a:defRPr sz="24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ctr"/>
            <a:r>
              <a:rPr lang="en-US" sz="1500" dirty="0" err="1">
                <a:solidFill>
                  <a:schemeClr val="bg1"/>
                </a:solidFill>
              </a:rPr>
              <a:t>CustomRect</a:t>
            </a:r>
            <a:endParaRPr lang="en" sz="1500" dirty="0">
              <a:solidFill>
                <a:schemeClr val="bg1"/>
              </a:solidFill>
            </a:endParaRPr>
          </a:p>
        </p:txBody>
      </p:sp>
      <p:sp>
        <p:nvSpPr>
          <p:cNvPr id="22" name="Google Shape;513;p38">
            <a:extLst>
              <a:ext uri="{FF2B5EF4-FFF2-40B4-BE49-F238E27FC236}">
                <a16:creationId xmlns:a16="http://schemas.microsoft.com/office/drawing/2014/main" id="{6CB23CF9-C4DB-400D-8CDB-1D44764EF742}"/>
              </a:ext>
            </a:extLst>
          </p:cNvPr>
          <p:cNvSpPr txBox="1">
            <a:spLocks/>
          </p:cNvSpPr>
          <p:nvPr/>
        </p:nvSpPr>
        <p:spPr>
          <a:xfrm>
            <a:off x="6084823" y="3400662"/>
            <a:ext cx="1830118" cy="415635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 Black"/>
              <a:buNone/>
              <a:defRPr sz="24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ctr"/>
            <a:r>
              <a:rPr lang="en-US" sz="1500" dirty="0" err="1">
                <a:solidFill>
                  <a:schemeClr val="bg1"/>
                </a:solidFill>
              </a:rPr>
              <a:t>CustomStar</a:t>
            </a:r>
            <a:endParaRPr lang="en" sz="1500" dirty="0">
              <a:solidFill>
                <a:schemeClr val="bg1"/>
              </a:solidFill>
            </a:endParaRPr>
          </a:p>
        </p:txBody>
      </p:sp>
      <p:sp>
        <p:nvSpPr>
          <p:cNvPr id="23" name="Google Shape;513;p38">
            <a:extLst>
              <a:ext uri="{FF2B5EF4-FFF2-40B4-BE49-F238E27FC236}">
                <a16:creationId xmlns:a16="http://schemas.microsoft.com/office/drawing/2014/main" id="{20C643E0-8C30-4DDA-9519-1FDE588354A4}"/>
              </a:ext>
            </a:extLst>
          </p:cNvPr>
          <p:cNvSpPr txBox="1">
            <a:spLocks/>
          </p:cNvSpPr>
          <p:nvPr/>
        </p:nvSpPr>
        <p:spPr>
          <a:xfrm>
            <a:off x="6084823" y="4019610"/>
            <a:ext cx="1830118" cy="415635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Montserrat Black"/>
              <a:buNone/>
              <a:defRPr sz="24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rgbClr val="43434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algn="ctr"/>
            <a:r>
              <a:rPr lang="en-US" sz="1500" dirty="0">
                <a:solidFill>
                  <a:schemeClr val="bg1"/>
                </a:solidFill>
              </a:rPr>
              <a:t>CustomStar2</a:t>
            </a:r>
            <a:endParaRPr lang="en" sz="1500" dirty="0">
              <a:solidFill>
                <a:schemeClr val="bg1"/>
              </a:solidFill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BCE65001-2691-410C-823E-FA7B6C1693E0}"/>
              </a:ext>
            </a:extLst>
          </p:cNvPr>
          <p:cNvCxnSpPr>
            <a:stCxn id="13" idx="3"/>
            <a:endCxn id="19" idx="1"/>
          </p:cNvCxnSpPr>
          <p:nvPr/>
        </p:nvCxnSpPr>
        <p:spPr>
          <a:xfrm flipV="1">
            <a:off x="1832908" y="2375572"/>
            <a:ext cx="841437" cy="409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C4C22194-DA71-4A38-87C1-C7BDF66B82B6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3538147" y="2375572"/>
            <a:ext cx="847028" cy="6414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4D3BEAA3-FC81-44DD-B50E-2E23C4A611B9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5243386" y="2373790"/>
            <a:ext cx="824663" cy="4106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C3778ABC-6627-4C2B-90F9-70EFF907B0CD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5243386" y="2377896"/>
            <a:ext cx="841437" cy="611636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446966C-C157-4F9F-9D3C-6B2ADFC212A4}"/>
              </a:ext>
            </a:extLst>
          </p:cNvPr>
          <p:cNvCxnSpPr>
            <a:cxnSpLocks/>
            <a:stCxn id="20" idx="3"/>
            <a:endCxn id="22" idx="1"/>
          </p:cNvCxnSpPr>
          <p:nvPr/>
        </p:nvCxnSpPr>
        <p:spPr>
          <a:xfrm>
            <a:off x="5243386" y="2377896"/>
            <a:ext cx="841437" cy="1230584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D768FBB-7208-4DDF-8044-1A1E0032EF36}"/>
              </a:ext>
            </a:extLst>
          </p:cNvPr>
          <p:cNvCxnSpPr>
            <a:cxnSpLocks/>
            <a:stCxn id="20" idx="3"/>
            <a:endCxn id="23" idx="1"/>
          </p:cNvCxnSpPr>
          <p:nvPr/>
        </p:nvCxnSpPr>
        <p:spPr>
          <a:xfrm>
            <a:off x="5243386" y="2377896"/>
            <a:ext cx="841437" cy="1849532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방이(가) 표시된 사진&#10;&#10;자동 생성된 설명">
            <a:extLst>
              <a:ext uri="{FF2B5EF4-FFF2-40B4-BE49-F238E27FC236}">
                <a16:creationId xmlns:a16="http://schemas.microsoft.com/office/drawing/2014/main" id="{69A2F292-420A-4265-93DC-9EE32BE784F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9624" y="1181101"/>
            <a:ext cx="5456491" cy="3420327"/>
          </a:xfrm>
          <a:prstGeom prst="rect">
            <a:avLst/>
          </a:prstGeom>
          <a:ln w="38100" cap="rnd">
            <a:solidFill>
              <a:schemeClr val="tx1">
                <a:lumMod val="60000"/>
                <a:lumOff val="40000"/>
              </a:schemeClr>
            </a:solidFill>
          </a:ln>
        </p:spPr>
      </p:pic>
      <p:sp>
        <p:nvSpPr>
          <p:cNvPr id="403" name="Google Shape;403;p34"/>
          <p:cNvSpPr/>
          <p:nvPr/>
        </p:nvSpPr>
        <p:spPr>
          <a:xfrm>
            <a:off x="2979420" y="542072"/>
            <a:ext cx="5676900" cy="2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4"/>
          <p:cNvSpPr txBox="1">
            <a:spLocks noGrp="1"/>
          </p:cNvSpPr>
          <p:nvPr>
            <p:ph type="title"/>
          </p:nvPr>
        </p:nvSpPr>
        <p:spPr>
          <a:xfrm>
            <a:off x="626667" y="404725"/>
            <a:ext cx="79113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화면구성</a:t>
            </a:r>
            <a:r>
              <a:rPr lang="en-US" altLang="ko-KR" sz="18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1800" dirty="0" err="1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메인화면</a:t>
            </a:r>
            <a:r>
              <a:rPr lang="en-US" altLang="ko-KR" sz="18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sz="1800" dirty="0">
              <a:solidFill>
                <a:schemeClr val="dk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D0539E-4C23-4327-A67B-EB7B8FFBBE7C}"/>
              </a:ext>
            </a:extLst>
          </p:cNvPr>
          <p:cNvSpPr txBox="1"/>
          <p:nvPr/>
        </p:nvSpPr>
        <p:spPr>
          <a:xfrm>
            <a:off x="626667" y="2033746"/>
            <a:ext cx="1980029" cy="1149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spcAft>
                <a:spcPts val="1600"/>
              </a:spcAft>
            </a:pP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최초동작화면</a:t>
            </a:r>
            <a:endParaRPr lang="en-US" altLang="ko-KR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lvl="0">
              <a:spcAft>
                <a:spcPts val="1600"/>
              </a:spcAft>
            </a:pP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원하는 명화 및 배경선택</a:t>
            </a:r>
          </a:p>
          <a:p>
            <a:pPr lvl="0">
              <a:spcAft>
                <a:spcPts val="1600"/>
              </a:spcAft>
            </a:pPr>
            <a:r>
              <a:rPr lang="ko-KR" altLang="en-US" dirty="0">
                <a:latin typeface="정선동강" panose="020B0503000000000000" pitchFamily="34" charset="-127"/>
                <a:ea typeface="정선동강" panose="020B0503000000000000" pitchFamily="34" charset="-127"/>
              </a:rPr>
              <a:t>하단에 미리보기 적용</a:t>
            </a:r>
          </a:p>
        </p:txBody>
      </p:sp>
    </p:spTree>
    <p:extLst>
      <p:ext uri="{BB962C8B-B14F-4D97-AF65-F5344CB8AC3E}">
        <p14:creationId xmlns:p14="http://schemas.microsoft.com/office/powerpoint/2010/main" val="229721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4"/>
          <p:cNvSpPr/>
          <p:nvPr/>
        </p:nvSpPr>
        <p:spPr>
          <a:xfrm>
            <a:off x="2979420" y="542072"/>
            <a:ext cx="5676900" cy="26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4"/>
          <p:cNvSpPr txBox="1">
            <a:spLocks noGrp="1"/>
          </p:cNvSpPr>
          <p:nvPr>
            <p:ph type="title"/>
          </p:nvPr>
        </p:nvSpPr>
        <p:spPr>
          <a:xfrm>
            <a:off x="626667" y="404725"/>
            <a:ext cx="79113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화면구성</a:t>
            </a:r>
            <a:r>
              <a:rPr lang="en-US" altLang="ko-KR" sz="18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18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편집화면</a:t>
            </a:r>
            <a:r>
              <a:rPr lang="en-US" altLang="ko-KR" sz="1800" dirty="0">
                <a:solidFill>
                  <a:schemeClr val="dk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sz="1800" dirty="0">
              <a:solidFill>
                <a:schemeClr val="dk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D0539E-4C23-4327-A67B-EB7B8FFBBE7C}"/>
              </a:ext>
            </a:extLst>
          </p:cNvPr>
          <p:cNvSpPr txBox="1"/>
          <p:nvPr/>
        </p:nvSpPr>
        <p:spPr>
          <a:xfrm>
            <a:off x="626667" y="1546434"/>
            <a:ext cx="225254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도안 및 명화 이미지 선택</a:t>
            </a: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sz="1200" dirty="0" err="1">
                <a:latin typeface="정선동강" panose="020B0503000000000000" pitchFamily="34" charset="-127"/>
                <a:ea typeface="정선동강" panose="020B0503000000000000" pitchFamily="34" charset="-127"/>
              </a:rPr>
              <a:t>브러쉬</a:t>
            </a: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 드로잉</a:t>
            </a: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리스트에서 원하는 선</a:t>
            </a:r>
            <a:r>
              <a:rPr lang="en-US" altLang="ko-KR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(</a:t>
            </a: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동작</a:t>
            </a:r>
            <a:r>
              <a:rPr lang="en-US" altLang="ko-KR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) </a:t>
            </a: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삭제</a:t>
            </a: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다양한 </a:t>
            </a:r>
            <a:r>
              <a:rPr lang="ko-KR" altLang="en-US" sz="1200" dirty="0" err="1">
                <a:latin typeface="정선동강" panose="020B0503000000000000" pitchFamily="34" charset="-127"/>
                <a:ea typeface="정선동강" panose="020B0503000000000000" pitchFamily="34" charset="-127"/>
              </a:rPr>
              <a:t>프리셋</a:t>
            </a: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 이미지 적용</a:t>
            </a: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다양한 </a:t>
            </a:r>
            <a:r>
              <a:rPr lang="ko-KR" altLang="en-US" sz="1200" dirty="0" err="1">
                <a:latin typeface="정선동강" panose="020B0503000000000000" pitchFamily="34" charset="-127"/>
                <a:ea typeface="정선동강" panose="020B0503000000000000" pitchFamily="34" charset="-127"/>
              </a:rPr>
              <a:t>파티클</a:t>
            </a: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 모션 적용</a:t>
            </a: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  <a:p>
            <a:pPr marL="0" indent="0">
              <a:buNone/>
            </a:pPr>
            <a:r>
              <a:rPr lang="en-US" altLang="ko-KR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GIF</a:t>
            </a:r>
            <a:r>
              <a:rPr lang="ko-KR" altLang="en-US" sz="12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로 애니메이션 저장</a:t>
            </a:r>
            <a:endParaRPr lang="en-US" altLang="ko-KR" sz="12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pic>
        <p:nvPicPr>
          <p:cNvPr id="5" name="그림 4" descr="스크린샷, 사진, 앉아있는, 컴퓨터이(가) 표시된 사진&#10;&#10;자동 생성된 설명">
            <a:extLst>
              <a:ext uri="{FF2B5EF4-FFF2-40B4-BE49-F238E27FC236}">
                <a16:creationId xmlns:a16="http://schemas.microsoft.com/office/drawing/2014/main" id="{44354591-8307-49AE-AC3C-38D6CB0A357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90494" y="1181101"/>
            <a:ext cx="5454751" cy="3299459"/>
          </a:xfrm>
          <a:prstGeom prst="rect">
            <a:avLst/>
          </a:prstGeom>
          <a:ln w="38100" cap="rnd"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675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>
            <a:spLocks noGrp="1"/>
          </p:cNvSpPr>
          <p:nvPr>
            <p:ph type="title"/>
          </p:nvPr>
        </p:nvSpPr>
        <p:spPr>
          <a:xfrm>
            <a:off x="1503000" y="540000"/>
            <a:ext cx="6138000" cy="40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시연</a:t>
            </a:r>
            <a:endParaRPr sz="4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1931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8" name="Google Shape;548;p41"/>
          <p:cNvGrpSpPr/>
          <p:nvPr/>
        </p:nvGrpSpPr>
        <p:grpSpPr>
          <a:xfrm>
            <a:off x="0" y="0"/>
            <a:ext cx="1638300" cy="1638300"/>
            <a:chOff x="720001" y="1576501"/>
            <a:chExt cx="1990500" cy="1990500"/>
          </a:xfrm>
        </p:grpSpPr>
        <p:sp>
          <p:nvSpPr>
            <p:cNvPr id="549" name="Google Shape;549;p41"/>
            <p:cNvSpPr/>
            <p:nvPr/>
          </p:nvSpPr>
          <p:spPr>
            <a:xfrm>
              <a:off x="872401" y="1728901"/>
              <a:ext cx="1838100" cy="1838100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720001" y="1576501"/>
              <a:ext cx="1838100" cy="1838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p41"/>
          <p:cNvSpPr txBox="1">
            <a:spLocks noGrp="1"/>
          </p:cNvSpPr>
          <p:nvPr>
            <p:ph type="title"/>
          </p:nvPr>
        </p:nvSpPr>
        <p:spPr>
          <a:xfrm>
            <a:off x="196949" y="364499"/>
            <a:ext cx="1277790" cy="9813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손가락의 희생으로 탄생한</a:t>
            </a:r>
            <a:br>
              <a:rPr lang="en-US" altLang="ko-KR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</a:br>
            <a:r>
              <a:rPr lang="ko-KR" altLang="en-US" sz="1400" dirty="0">
                <a:latin typeface="정선동강" panose="020B0503000000000000" pitchFamily="34" charset="-127"/>
                <a:ea typeface="정선동강" panose="020B0503000000000000" pitchFamily="34" charset="-127"/>
              </a:rPr>
              <a:t>별이 빛나는 밤</a:t>
            </a:r>
            <a:endParaRPr sz="1400" dirty="0">
              <a:latin typeface="정선동강" panose="020B0503000000000000" pitchFamily="34" charset="-127"/>
              <a:ea typeface="정선동강" panose="020B0503000000000000" pitchFamily="34" charset="-127"/>
            </a:endParaRPr>
          </a:p>
        </p:txBody>
      </p:sp>
      <p:pic>
        <p:nvPicPr>
          <p:cNvPr id="5" name="그림 4" descr="테이블, 앉아있는, 계란, 음식이(가) 표시된 사진&#10;&#10;자동 생성된 설명">
            <a:extLst>
              <a:ext uri="{FF2B5EF4-FFF2-40B4-BE49-F238E27FC236}">
                <a16:creationId xmlns:a16="http://schemas.microsoft.com/office/drawing/2014/main" id="{D0DDDA8B-82EE-4D2A-9F9F-BDF1E6196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700" y="525164"/>
            <a:ext cx="7261351" cy="447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395137"/>
      </p:ext>
    </p:extLst>
  </p:cSld>
  <p:clrMapOvr>
    <a:masterClrMapping/>
  </p:clrMapOvr>
</p:sld>
</file>

<file path=ppt/theme/theme1.xml><?xml version="1.0" encoding="utf-8"?>
<a:theme xmlns:a="http://schemas.openxmlformats.org/drawingml/2006/main" name="Chef CV by Slides Go">
  <a:themeElements>
    <a:clrScheme name="Simple Light">
      <a:dk1>
        <a:srgbClr val="434343"/>
      </a:dk1>
      <a:lt1>
        <a:srgbClr val="FFFFFF"/>
      </a:lt1>
      <a:dk2>
        <a:srgbClr val="000000"/>
      </a:dk2>
      <a:lt2>
        <a:srgbClr val="CC000F"/>
      </a:lt2>
      <a:accent1>
        <a:srgbClr val="CCCCCC"/>
      </a:accent1>
      <a:accent2>
        <a:srgbClr val="D9D9D9"/>
      </a:accent2>
      <a:accent3>
        <a:srgbClr val="666666"/>
      </a:accent3>
      <a:accent4>
        <a:srgbClr val="980000"/>
      </a:accent4>
      <a:accent5>
        <a:srgbClr val="999999"/>
      </a:accent5>
      <a:accent6>
        <a:srgbClr val="F3F3F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266</Words>
  <Application>Microsoft Office PowerPoint</Application>
  <PresentationFormat>화면 슬라이드 쇼(16:9)</PresentationFormat>
  <Paragraphs>88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나눔고딕 ExtraBold</vt:lpstr>
      <vt:lpstr>정선동강</vt:lpstr>
      <vt:lpstr>Arial</vt:lpstr>
      <vt:lpstr>Lato</vt:lpstr>
      <vt:lpstr>Lato Black</vt:lpstr>
      <vt:lpstr>Montserrat</vt:lpstr>
      <vt:lpstr>Montserrat Black</vt:lpstr>
      <vt:lpstr>Montserrat Light</vt:lpstr>
      <vt:lpstr>Chef CV by Slides Go</vt:lpstr>
      <vt:lpstr>Motion Palette</vt:lpstr>
      <vt:lpstr>TABLE OF CONTENTS</vt:lpstr>
      <vt:lpstr>기획의도</vt:lpstr>
      <vt:lpstr>개발 과정</vt:lpstr>
      <vt:lpstr>프로젝트 구조</vt:lpstr>
      <vt:lpstr>화면구성(메인화면)</vt:lpstr>
      <vt:lpstr>화면구성(편집화면)</vt:lpstr>
      <vt:lpstr>시연</vt:lpstr>
      <vt:lpstr>손가락의 희생으로 탄생한 별이 빛나는 밤</vt:lpstr>
      <vt:lpstr>화창한 날의  꽃놀이</vt:lpstr>
      <vt:lpstr>가을 바다</vt:lpstr>
      <vt:lpstr>비 내리는 해변가</vt:lpstr>
      <vt:lpstr>별토끼</vt:lpstr>
      <vt:lpstr>밤하늘 은하수</vt:lpstr>
      <vt:lpstr>Feedback</vt:lpstr>
      <vt:lpstr>프로젝트 소감</vt:lpstr>
      <vt:lpstr>- 감사합니다 -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 Palette</dc:title>
  <dc:creator>Neurorobotics</dc:creator>
  <cp:lastModifiedBy>정호진</cp:lastModifiedBy>
  <cp:revision>34</cp:revision>
  <dcterms:modified xsi:type="dcterms:W3CDTF">2022-01-06T02:13:17Z</dcterms:modified>
</cp:coreProperties>
</file>